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4"/>
  </p:notesMasterIdLst>
  <p:handoutMasterIdLst>
    <p:handoutMasterId r:id="rId75"/>
  </p:handoutMasterIdLst>
  <p:sldIdLst>
    <p:sldId id="257" r:id="rId3"/>
    <p:sldId id="673" r:id="rId4"/>
    <p:sldId id="700" r:id="rId5"/>
    <p:sldId id="701" r:id="rId6"/>
    <p:sldId id="765" r:id="rId7"/>
    <p:sldId id="766" r:id="rId8"/>
    <p:sldId id="767" r:id="rId9"/>
    <p:sldId id="768" r:id="rId10"/>
    <p:sldId id="674" r:id="rId11"/>
    <p:sldId id="702" r:id="rId12"/>
    <p:sldId id="676" r:id="rId13"/>
    <p:sldId id="749" r:id="rId14"/>
    <p:sldId id="750" r:id="rId15"/>
    <p:sldId id="703" r:id="rId16"/>
    <p:sldId id="704" r:id="rId17"/>
    <p:sldId id="755" r:id="rId18"/>
    <p:sldId id="756" r:id="rId19"/>
    <p:sldId id="752" r:id="rId20"/>
    <p:sldId id="763" r:id="rId21"/>
    <p:sldId id="757" r:id="rId22"/>
    <p:sldId id="697" r:id="rId23"/>
    <p:sldId id="705" r:id="rId24"/>
    <p:sldId id="707" r:id="rId25"/>
    <p:sldId id="711" r:id="rId26"/>
    <p:sldId id="709" r:id="rId27"/>
    <p:sldId id="716" r:id="rId28"/>
    <p:sldId id="714" r:id="rId29"/>
    <p:sldId id="718" r:id="rId30"/>
    <p:sldId id="720" r:id="rId31"/>
    <p:sldId id="722" r:id="rId32"/>
    <p:sldId id="724" r:id="rId33"/>
    <p:sldId id="726" r:id="rId34"/>
    <p:sldId id="728" r:id="rId35"/>
    <p:sldId id="731" r:id="rId36"/>
    <p:sldId id="733" r:id="rId37"/>
    <p:sldId id="735" r:id="rId38"/>
    <p:sldId id="737" r:id="rId39"/>
    <p:sldId id="739" r:id="rId40"/>
    <p:sldId id="741" r:id="rId41"/>
    <p:sldId id="743" r:id="rId42"/>
    <p:sldId id="745" r:id="rId43"/>
    <p:sldId id="747" r:id="rId44"/>
    <p:sldId id="753" r:id="rId45"/>
    <p:sldId id="759" r:id="rId46"/>
    <p:sldId id="762" r:id="rId47"/>
    <p:sldId id="730" r:id="rId48"/>
    <p:sldId id="706" r:id="rId49"/>
    <p:sldId id="708" r:id="rId50"/>
    <p:sldId id="712" r:id="rId51"/>
    <p:sldId id="710" r:id="rId52"/>
    <p:sldId id="717" r:id="rId53"/>
    <p:sldId id="715" r:id="rId54"/>
    <p:sldId id="719" r:id="rId55"/>
    <p:sldId id="721" r:id="rId56"/>
    <p:sldId id="723" r:id="rId57"/>
    <p:sldId id="725" r:id="rId58"/>
    <p:sldId id="727" r:id="rId59"/>
    <p:sldId id="729" r:id="rId60"/>
    <p:sldId id="732" r:id="rId61"/>
    <p:sldId id="734" r:id="rId62"/>
    <p:sldId id="736" r:id="rId63"/>
    <p:sldId id="738" r:id="rId64"/>
    <p:sldId id="740" r:id="rId65"/>
    <p:sldId id="742" r:id="rId66"/>
    <p:sldId id="744" r:id="rId67"/>
    <p:sldId id="746" r:id="rId68"/>
    <p:sldId id="748" r:id="rId69"/>
    <p:sldId id="754" r:id="rId70"/>
    <p:sldId id="760" r:id="rId71"/>
    <p:sldId id="761" r:id="rId72"/>
    <p:sldId id="758" r:id="rId7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FDEADA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939"/>
    <p:restoredTop sz="50000" autoAdjust="0"/>
  </p:normalViewPr>
  <p:slideViewPr>
    <p:cSldViewPr snapToGrid="0">
      <p:cViewPr varScale="1">
        <p:scale>
          <a:sx n="113" d="100"/>
          <a:sy n="113" d="100"/>
        </p:scale>
        <p:origin x="184" y="4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6E85494-8BC1-4B17-BC51-E2B17CAEA17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040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8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8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3A0D558-D351-4D83-94B2-1D2521AF4FC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990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BC62A5-4FA4-442D-BB5E-7B3E544FD5D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C015E7-051B-46DE-8779-5C2EF7A7779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B35149-118F-4663-9665-73129F221E6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6158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640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1753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568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564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6654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6385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907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59B122-A396-4E06-BB30-38311339E6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2858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265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267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03599C-13AE-435C-BDF9-40EA4C8D9FA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A2D8C7-29C9-407F-BFA7-9BA4355A955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8D79E1-07C7-45C7-A602-A8694C5EEDC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4CC5B3-4489-47AE-B462-D8125315F93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8581FD-2FB3-41AA-837B-07150FB01F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66EE62-F0FC-469C-B3CF-7623F46AB9A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7136F6-3BE8-4215-9DA3-81B06DBDB1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5A9467D2-C0F1-495B-992D-DFC2A467473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37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1295400"/>
            <a:ext cx="8305800" cy="1470025"/>
          </a:xfrm>
        </p:spPr>
        <p:txBody>
          <a:bodyPr/>
          <a:lstStyle/>
          <a:p>
            <a:r>
              <a:rPr lang="en-US" sz="6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Evaluating Information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657600"/>
            <a:ext cx="7467600" cy="1752600"/>
          </a:xfrm>
        </p:spPr>
        <p:txBody>
          <a:bodyPr/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Genome 575: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Fundamentals of Biomedical Instrumentation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Brian Beliveau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E4DBCF-C3E4-BF43-A253-160DB6450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C62A5-4FA4-442D-BB5E-7B3E544FD5D0}" type="slidenum">
              <a:rPr lang="en-US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</a:t>
            </a:fld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How do we evaluate information?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57790" y="2161673"/>
            <a:ext cx="5341402" cy="420525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Sample size?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Statistical testing?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QC metrics?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Methods well described?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Technical replicates?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Biological replicates?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Confounding variables?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stratification?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Over-fitting / leakage?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Aliasing / artifacts?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Misconduct?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0BD88-28AA-AE42-8723-365D87B22AF2}"/>
              </a:ext>
            </a:extLst>
          </p:cNvPr>
          <p:cNvSpPr txBox="1"/>
          <p:nvPr/>
        </p:nvSpPr>
        <p:spPr>
          <a:xfrm>
            <a:off x="0" y="6538912"/>
            <a:ext cx="559919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images.emojiterra.com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/google/android-11/512px/1f914.png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44840E-B431-554A-A6C1-4625487FE1EF}"/>
              </a:ext>
            </a:extLst>
          </p:cNvPr>
          <p:cNvSpPr txBox="1"/>
          <p:nvPr/>
        </p:nvSpPr>
        <p:spPr>
          <a:xfrm>
            <a:off x="638583" y="1097957"/>
            <a:ext cx="7866833" cy="15025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4800" dirty="0">
                <a:solidFill>
                  <a:schemeClr val="tx2"/>
                </a:solidFill>
                <a:latin typeface="Optima" panose="02000503060000020004" pitchFamily="2" charset="0"/>
              </a:rPr>
              <a:t>Supplementary Dataset 1</a:t>
            </a:r>
          </a:p>
        </p:txBody>
      </p:sp>
      <p:pic>
        <p:nvPicPr>
          <p:cNvPr id="3074" name="Picture 2" descr="🤔 Thinking Face Emoji | Thinking Emoji">
            <a:extLst>
              <a:ext uri="{FF2B5EF4-FFF2-40B4-BE49-F238E27FC236}">
                <a16:creationId xmlns:a16="http://schemas.microsoft.com/office/drawing/2014/main" id="{AD0E1551-A8AE-4F46-8A18-85845CF0E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089" y="2463213"/>
            <a:ext cx="2952631" cy="295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737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Reminder: types of information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 descr="Why Do You Need an Analog-to-Digital Converter (ADC)? - Latest Open Tech  From Seeed">
            <a:extLst>
              <a:ext uri="{FF2B5EF4-FFF2-40B4-BE49-F238E27FC236}">
                <a16:creationId xmlns:a16="http://schemas.microsoft.com/office/drawing/2014/main" id="{F215F308-A285-B649-9562-1EA618D17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092" y="1715293"/>
            <a:ext cx="6537816" cy="324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blog.seeedstudio.com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/wp-content/uploads/2020/06/sine-new-1030x512.png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F08232-A4E4-4641-BE46-D501F4C6AB14}"/>
              </a:ext>
            </a:extLst>
          </p:cNvPr>
          <p:cNvSpPr txBox="1"/>
          <p:nvPr/>
        </p:nvSpPr>
        <p:spPr>
          <a:xfrm>
            <a:off x="2709239" y="1269937"/>
            <a:ext cx="3725522" cy="53425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u="sng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Continuous / Analog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171450" y="5122068"/>
            <a:ext cx="8343900" cy="15348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Fully defined.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Ie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f(t) ==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val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for any t (in some interval)</a:t>
            </a:r>
            <a:endParaRPr lang="en-US" sz="2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Properties such as </a:t>
            </a:r>
            <a:r>
              <a:rPr lang="en-US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wavelength, amplitude can convey information </a:t>
            </a:r>
          </a:p>
        </p:txBody>
      </p:sp>
    </p:spTree>
    <p:extLst>
      <p:ext uri="{BB962C8B-B14F-4D97-AF65-F5344CB8AC3E}">
        <p14:creationId xmlns:p14="http://schemas.microsoft.com/office/powerpoint/2010/main" val="2799481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Evaluating continuous information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blog.seeedstudio.com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/wp-content/uploads/2020/06/sine-new-1030x512.png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400050" y="1181414"/>
            <a:ext cx="8343900" cy="432530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4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Goodness of fit / likelihood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4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4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RMSE</a:t>
            </a:r>
          </a:p>
        </p:txBody>
      </p:sp>
    </p:spTree>
    <p:extLst>
      <p:ext uri="{BB962C8B-B14F-4D97-AF65-F5344CB8AC3E}">
        <p14:creationId xmlns:p14="http://schemas.microsoft.com/office/powerpoint/2010/main" val="356203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Thresholding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blog.seeedstudio.com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/wp-content/uploads/2020/06/sine-new-1030x512.png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342900" y="1557852"/>
            <a:ext cx="8343900" cy="42739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4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Turns continuous information into binary (and discrete)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4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Establishes </a:t>
            </a:r>
            <a:r>
              <a:rPr lang="en-US" sz="48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decision boundaries</a:t>
            </a:r>
            <a:r>
              <a:rPr lang="en-US" sz="4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2449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Thresholding in practice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https://dm5migu4zj3pb.cloudfront.net/manuscripts/86000/86318/large/JCI86318.f4.jpg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334473" y="4207689"/>
            <a:ext cx="8343900" cy="161203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Blood tests from 3 commercial testing sources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Cholesterol, LDL-C, HDL-C have defined </a:t>
            </a:r>
            <a:r>
              <a:rPr lang="en-US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normal ranges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(upper and lower thresholds)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534B42B-E5B0-F141-9B3D-101F46F89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508" r="48941" b="66750"/>
          <a:stretch/>
        </p:blipFill>
        <p:spPr bwMode="auto">
          <a:xfrm>
            <a:off x="334474" y="1665444"/>
            <a:ext cx="2554111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E3EDD457-EDC6-5A49-8456-818CF0C76E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" t="31396" r="48946" b="34846"/>
          <a:stretch/>
        </p:blipFill>
        <p:spPr bwMode="auto">
          <a:xfrm>
            <a:off x="3087225" y="1665444"/>
            <a:ext cx="249743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40A5C8B8-78DD-8440-9AEB-9B082534E1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" t="64216" r="48860" b="2026"/>
          <a:stretch/>
        </p:blipFill>
        <p:spPr bwMode="auto">
          <a:xfrm>
            <a:off x="5783303" y="1665444"/>
            <a:ext cx="2497436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9C9E06CE-49B7-7340-AE76-55C8D747B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508" r="48941" b="66750"/>
          <a:stretch/>
        </p:blipFill>
        <p:spPr bwMode="auto">
          <a:xfrm>
            <a:off x="334473" y="1665444"/>
            <a:ext cx="2554111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30FF4B-1E81-E14C-8048-04E1FB4E284C}"/>
              </a:ext>
            </a:extLst>
          </p:cNvPr>
          <p:cNvSpPr/>
          <p:nvPr/>
        </p:nvSpPr>
        <p:spPr>
          <a:xfrm>
            <a:off x="2095015" y="3622876"/>
            <a:ext cx="643093" cy="2706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Lab 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E0F01D-CD08-5B4A-9D95-9BD9B90823D0}"/>
              </a:ext>
            </a:extLst>
          </p:cNvPr>
          <p:cNvSpPr/>
          <p:nvPr/>
        </p:nvSpPr>
        <p:spPr>
          <a:xfrm>
            <a:off x="4766640" y="3657601"/>
            <a:ext cx="643093" cy="2706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Lab 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3E76C5-C1B0-304B-B7CC-3E264EB383E2}"/>
              </a:ext>
            </a:extLst>
          </p:cNvPr>
          <p:cNvSpPr/>
          <p:nvPr/>
        </p:nvSpPr>
        <p:spPr>
          <a:xfrm>
            <a:off x="7523541" y="3624196"/>
            <a:ext cx="643093" cy="2706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Lab 3</a:t>
            </a:r>
          </a:p>
        </p:txBody>
      </p:sp>
    </p:spTree>
    <p:extLst>
      <p:ext uri="{BB962C8B-B14F-4D97-AF65-F5344CB8AC3E}">
        <p14:creationId xmlns:p14="http://schemas.microsoft.com/office/powerpoint/2010/main" val="3163444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Assessing bias in measurements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https://dm5migu4zj3pb.cloudfront.net/manuscripts/86000/86318/large/JCI86318.f5.jpg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171450" y="5693430"/>
            <a:ext cx="8343900" cy="84548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Bias = discrepancy in using data source </a:t>
            </a:r>
            <a:r>
              <a:rPr lang="en-US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as an estimator for data source </a:t>
            </a:r>
            <a:r>
              <a:rPr lang="en-US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0BF6366-40A0-024C-AFB4-0F78D1592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027" y="1229333"/>
            <a:ext cx="5974773" cy="394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3559FF-F973-1844-AADA-33EC522DC17E}"/>
              </a:ext>
            </a:extLst>
          </p:cNvPr>
          <p:cNvSpPr txBox="1"/>
          <p:nvPr/>
        </p:nvSpPr>
        <p:spPr>
          <a:xfrm>
            <a:off x="436880" y="1686560"/>
            <a:ext cx="1656080" cy="75184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I: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Lab 3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J: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Lab 1</a:t>
            </a:r>
            <a:endParaRPr lang="en-US" i="1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E6E686-EB7A-B04F-BA8D-0EB223214F87}"/>
              </a:ext>
            </a:extLst>
          </p:cNvPr>
          <p:cNvSpPr txBox="1"/>
          <p:nvPr/>
        </p:nvSpPr>
        <p:spPr>
          <a:xfrm>
            <a:off x="457200" y="3484243"/>
            <a:ext cx="1656080" cy="75184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I: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Lab 2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J: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Lab 1</a:t>
            </a:r>
            <a:endParaRPr lang="en-US" i="1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841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 tale of three labs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https://1000logos.net/wp-content/uploads/2021/03/Quest-Diagnostics-logo-768x502.png,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hitconsultant.net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/wp-content/uploads/2022/02/Ascension-Selects-Labcorp-to-Manage-Labs-Across-10-States.jpg, https://1000logos.net/wp-content/uploads/2020/11/Theranos-Logo-1024x640.png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0BF6366-40A0-024C-AFB4-0F78D1592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320" y="1247447"/>
            <a:ext cx="4089400" cy="269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3559FF-F973-1844-AADA-33EC522DC17E}"/>
              </a:ext>
            </a:extLst>
          </p:cNvPr>
          <p:cNvSpPr txBox="1"/>
          <p:nvPr/>
        </p:nvSpPr>
        <p:spPr>
          <a:xfrm>
            <a:off x="2915920" y="1505746"/>
            <a:ext cx="1656080" cy="75184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I: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Lab 3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J: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Lab 1</a:t>
            </a:r>
            <a:endParaRPr lang="en-US" i="1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E6E686-EB7A-B04F-BA8D-0EB223214F87}"/>
              </a:ext>
            </a:extLst>
          </p:cNvPr>
          <p:cNvSpPr txBox="1"/>
          <p:nvPr/>
        </p:nvSpPr>
        <p:spPr>
          <a:xfrm>
            <a:off x="2915920" y="2666522"/>
            <a:ext cx="1656080" cy="75184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I: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Lab 2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J: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Lab 1</a:t>
            </a:r>
            <a:endParaRPr lang="en-US" i="1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6C97D3-A0C8-2E49-8F61-8B99BA02C41E}"/>
              </a:ext>
            </a:extLst>
          </p:cNvPr>
          <p:cNvGrpSpPr/>
          <p:nvPr/>
        </p:nvGrpSpPr>
        <p:grpSpPr>
          <a:xfrm>
            <a:off x="6287262" y="4124425"/>
            <a:ext cx="2336800" cy="1827733"/>
            <a:chOff x="5958840" y="4124425"/>
            <a:chExt cx="2336800" cy="1827733"/>
          </a:xfrm>
        </p:grpSpPr>
        <p:pic>
          <p:nvPicPr>
            <p:cNvPr id="58370" name="Picture 2" descr="Theranos logo and symbol, meaning, history, PNG">
              <a:extLst>
                <a:ext uri="{FF2B5EF4-FFF2-40B4-BE49-F238E27FC236}">
                  <a16:creationId xmlns:a16="http://schemas.microsoft.com/office/drawing/2014/main" id="{9DB8386F-F2B2-5143-854E-38C73515DC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8840" y="4491658"/>
              <a:ext cx="2336800" cy="1460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45DBA0-3D87-A444-95EB-43762369FC63}"/>
                </a:ext>
              </a:extLst>
            </p:cNvPr>
            <p:cNvSpPr txBox="1"/>
            <p:nvPr/>
          </p:nvSpPr>
          <p:spPr>
            <a:xfrm>
              <a:off x="6299200" y="4124425"/>
              <a:ext cx="1656080" cy="458231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91440" tIns="45720" rIns="91440" bIns="45720" rtlCol="0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600"/>
                </a:spcAft>
                <a:buClr>
                  <a:srgbClr val="0070C0"/>
                </a:buClr>
                <a:buSzPct val="100000"/>
              </a:pPr>
              <a:r>
                <a:rPr lang="en-US" sz="2400" dirty="0">
                  <a:solidFill>
                    <a:prstClr val="black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Lab 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96993D5-8FEB-AE4F-933B-2EC29A34823A}"/>
              </a:ext>
            </a:extLst>
          </p:cNvPr>
          <p:cNvGrpSpPr/>
          <p:nvPr/>
        </p:nvGrpSpPr>
        <p:grpSpPr>
          <a:xfrm>
            <a:off x="519938" y="4124425"/>
            <a:ext cx="5298821" cy="1759531"/>
            <a:chOff x="519938" y="4124425"/>
            <a:chExt cx="5298821" cy="175953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26CE266-D3B5-3543-8E0C-32DFEF142344}"/>
                </a:ext>
              </a:extLst>
            </p:cNvPr>
            <p:cNvGrpSpPr/>
            <p:nvPr/>
          </p:nvGrpSpPr>
          <p:grpSpPr>
            <a:xfrm>
              <a:off x="519938" y="4124425"/>
              <a:ext cx="2538476" cy="1693763"/>
              <a:chOff x="191516" y="4124425"/>
              <a:chExt cx="2538476" cy="1693763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955CF5-FBDB-7045-8966-575FACEEFC59}"/>
                  </a:ext>
                </a:extLst>
              </p:cNvPr>
              <p:cNvSpPr txBox="1"/>
              <p:nvPr/>
            </p:nvSpPr>
            <p:spPr>
              <a:xfrm>
                <a:off x="632714" y="4124425"/>
                <a:ext cx="1656080" cy="45823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91440" tIns="45720" rIns="91440" bIns="45720" rtlCol="0">
                <a:no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600"/>
                  </a:spcAft>
                  <a:buClr>
                    <a:srgbClr val="0070C0"/>
                  </a:buClr>
                  <a:buSzPct val="100000"/>
                </a:pPr>
                <a:r>
                  <a:rPr lang="en-US" sz="2400" dirty="0">
                    <a:solidFill>
                      <a:prstClr val="black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Lab 1</a:t>
                </a:r>
              </a:p>
            </p:txBody>
          </p:sp>
          <p:pic>
            <p:nvPicPr>
              <p:cNvPr id="58372" name="Picture 4" descr="Ascension Selects Labcorp to Manage Labs Across 10 States - TheHealthGuild">
                <a:extLst>
                  <a:ext uri="{FF2B5EF4-FFF2-40B4-BE49-F238E27FC236}">
                    <a16:creationId xmlns:a16="http://schemas.microsoft.com/office/drawing/2014/main" id="{0C39B64F-2C86-9D4A-A22A-BF276F5B46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1516" y="4491658"/>
                <a:ext cx="2538476" cy="13265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71B30F3-1BA9-EA49-82EA-A3232D8C9AF1}"/>
                </a:ext>
              </a:extLst>
            </p:cNvPr>
            <p:cNvGrpSpPr/>
            <p:nvPr/>
          </p:nvGrpSpPr>
          <p:grpSpPr>
            <a:xfrm>
              <a:off x="3526917" y="4124425"/>
              <a:ext cx="2291842" cy="1759531"/>
              <a:chOff x="3070352" y="4139086"/>
              <a:chExt cx="2291842" cy="1759531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E683DC-5F2A-3B47-99D2-48125B18ACE3}"/>
                  </a:ext>
                </a:extLst>
              </p:cNvPr>
              <p:cNvSpPr txBox="1"/>
              <p:nvPr/>
            </p:nvSpPr>
            <p:spPr>
              <a:xfrm>
                <a:off x="3388233" y="4139086"/>
                <a:ext cx="1656080" cy="45823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91440" tIns="45720" rIns="91440" bIns="45720" rtlCol="0">
                <a:no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600"/>
                  </a:spcAft>
                  <a:buClr>
                    <a:srgbClr val="0070C0"/>
                  </a:buClr>
                  <a:buSzPct val="100000"/>
                </a:pPr>
                <a:r>
                  <a:rPr lang="en-US" sz="2400" dirty="0">
                    <a:solidFill>
                      <a:prstClr val="black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Lab 2</a:t>
                </a:r>
              </a:p>
            </p:txBody>
          </p:sp>
          <p:pic>
            <p:nvPicPr>
              <p:cNvPr id="58374" name="Picture 6" descr="Quest Diagnostics logo">
                <a:extLst>
                  <a:ext uri="{FF2B5EF4-FFF2-40B4-BE49-F238E27FC236}">
                    <a16:creationId xmlns:a16="http://schemas.microsoft.com/office/drawing/2014/main" id="{7AA6C6F0-C0C8-6343-AFF3-6CE88B20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70352" y="4399752"/>
                <a:ext cx="2291842" cy="14988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8436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 tale of three labs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www.jci.org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/articles/view/86318/pdf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5FA039-12E0-A44A-B561-465EFDA2E523}"/>
              </a:ext>
            </a:extLst>
          </p:cNvPr>
          <p:cNvSpPr txBox="1"/>
          <p:nvPr/>
        </p:nvSpPr>
        <p:spPr>
          <a:xfrm>
            <a:off x="0" y="1049334"/>
            <a:ext cx="9144000" cy="3785652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 lack of technical replicates </a:t>
            </a:r>
            <a:r>
              <a:rPr lang="en-US" sz="2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 the </a:t>
            </a:r>
            <a:r>
              <a:rPr lang="en-US" sz="240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Theranos</a:t>
            </a:r>
            <a:r>
              <a:rPr lang="en-US" sz="2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data is a notable limitation in our assessment of variability. Given the large intraindividual variability for lab tests from standard clinical services, understanding the variability in low-volume testing is critical for helping physicians and patients interpret test results</a:t>
            </a:r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 … </a:t>
            </a:r>
          </a:p>
          <a:p>
            <a:endParaRPr lang="en-US" sz="240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 </a:t>
            </a:r>
            <a:r>
              <a:rPr lang="en-US" sz="2400" b="1" i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technical details of the analytical instruments used for the lab tests were unavailable </a:t>
            </a:r>
            <a:r>
              <a:rPr lang="en-US" sz="2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at the time of the study and remained uncertain since its completion, which means that the differences we found could arise from multiple sources…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979DB4-7EA7-9F40-B66B-56320E85B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840" y="4737425"/>
            <a:ext cx="4582160" cy="198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76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>
            <a:extLst>
              <a:ext uri="{FF2B5EF4-FFF2-40B4-BE49-F238E27FC236}">
                <a16:creationId xmlns:a16="http://schemas.microsoft.com/office/drawing/2014/main" id="{2BF3127C-7618-D94C-9388-D0C9D5D83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046" y="986521"/>
            <a:ext cx="2777853" cy="5048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Classifying binary information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https://qph.cf2.quoracdn.net/main-qimg-d1f717f321a4ebc8e6d2c1d1cc19f9fc,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/commons/thumb/2/26/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Precisionrecall.svg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/700px-Precisionrecall.svg.png</a:t>
            </a:r>
          </a:p>
        </p:txBody>
      </p:sp>
      <p:pic>
        <p:nvPicPr>
          <p:cNvPr id="54276" name="Picture 4" descr="What is the best example for false negative, false positive, true negative  and true positive in machine learning? - Quora">
            <a:extLst>
              <a:ext uri="{FF2B5EF4-FFF2-40B4-BE49-F238E27FC236}">
                <a16:creationId xmlns:a16="http://schemas.microsoft.com/office/drawing/2014/main" id="{EE3F7E7A-0CDF-7A49-9541-DC95B2DED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26" y="2204720"/>
            <a:ext cx="4813715" cy="211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540CED-805A-7048-857D-262F9C0BA874}"/>
              </a:ext>
            </a:extLst>
          </p:cNvPr>
          <p:cNvSpPr txBox="1"/>
          <p:nvPr/>
        </p:nvSpPr>
        <p:spPr>
          <a:xfrm>
            <a:off x="1748835" y="1601666"/>
            <a:ext cx="2068377" cy="45823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“Truth Table”</a:t>
            </a:r>
          </a:p>
        </p:txBody>
      </p:sp>
    </p:spTree>
    <p:extLst>
      <p:ext uri="{BB962C8B-B14F-4D97-AF65-F5344CB8AC3E}">
        <p14:creationId xmlns:p14="http://schemas.microsoft.com/office/powerpoint/2010/main" val="410384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Classifying binary information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www.youtube.com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watch?v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=73pU2lRHefQ,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worldwarwings.com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/the-idiotic-wwi-aerial-formation-used-by-the-allies-in-the-second-world-war,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www.zmescience.com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/science/physics/microwave-oven-from-ww2/, 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irgas.com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26" name="Picture 2" descr="How the microwave was made: its history and how it works">
            <a:extLst>
              <a:ext uri="{FF2B5EF4-FFF2-40B4-BE49-F238E27FC236}">
                <a16:creationId xmlns:a16="http://schemas.microsoft.com/office/drawing/2014/main" id="{A0D48AFA-43F1-93F5-8E83-AC2E9639E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020" y="3793730"/>
            <a:ext cx="2938780" cy="227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4C9161-D0E2-9041-0308-578902317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922" y="1653363"/>
            <a:ext cx="2912878" cy="1995674"/>
          </a:xfrm>
          <a:prstGeom prst="rect">
            <a:avLst/>
          </a:prstGeom>
        </p:spPr>
      </p:pic>
      <p:pic>
        <p:nvPicPr>
          <p:cNvPr id="1030" name="Picture 6" descr="Flock Of Birds Flying Isolated On White Background Stock Photo - Download  Image Now - iStock">
            <a:extLst>
              <a:ext uri="{FF2B5EF4-FFF2-40B4-BE49-F238E27FC236}">
                <a16:creationId xmlns:a16="http://schemas.microsoft.com/office/drawing/2014/main" id="{80837ED9-D8EB-EEEF-58C4-0819D29A2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02" y="1473842"/>
            <a:ext cx="2962377" cy="197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4B74C99-CCB3-CA0F-D838-23CC8EE94ADC}"/>
              </a:ext>
            </a:extLst>
          </p:cNvPr>
          <p:cNvGrpSpPr/>
          <p:nvPr/>
        </p:nvGrpSpPr>
        <p:grpSpPr>
          <a:xfrm>
            <a:off x="432012" y="3542342"/>
            <a:ext cx="2913757" cy="2360928"/>
            <a:chOff x="432012" y="3542342"/>
            <a:chExt cx="2913757" cy="2360928"/>
          </a:xfrm>
        </p:grpSpPr>
        <p:pic>
          <p:nvPicPr>
            <p:cNvPr id="1028" name="Picture 4" descr="The &quot;Idiotic&quot; WWI Aerial Formation The Allies Used In The Second World War,  And How It Dealt Them Huge Fighter Losses - World War Wings">
              <a:extLst>
                <a:ext uri="{FF2B5EF4-FFF2-40B4-BE49-F238E27FC236}">
                  <a16:creationId xmlns:a16="http://schemas.microsoft.com/office/drawing/2014/main" id="{B40935E4-21A6-1B72-10F2-AE0BF4C10F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012" y="4271566"/>
              <a:ext cx="2913757" cy="1631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28E061E-0ED0-20F9-78C7-AFBC2F4CC67A}"/>
                </a:ext>
              </a:extLst>
            </p:cNvPr>
            <p:cNvSpPr txBox="1"/>
            <p:nvPr/>
          </p:nvSpPr>
          <p:spPr>
            <a:xfrm>
              <a:off x="1431690" y="3542342"/>
              <a:ext cx="914400" cy="63564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none" lIns="91440" tIns="45720" rIns="91440" bIns="45720" rtlCol="0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600"/>
                </a:spcAft>
                <a:buClr>
                  <a:srgbClr val="0070C0"/>
                </a:buClr>
                <a:buSzPct val="100000"/>
              </a:pPr>
              <a:r>
                <a:rPr lang="en-US" sz="2800" dirty="0">
                  <a:solidFill>
                    <a:prstClr val="black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947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Recap from last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48452" y="1282145"/>
            <a:ext cx="8628419" cy="519522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Information can be discrete or continuous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Sampling rate is a very important consideration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Information can be quantized (</a:t>
            </a:r>
            <a:r>
              <a:rPr lang="en-US" sz="3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bits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Information entropy describes the “expected surprisal”</a:t>
            </a:r>
            <a:endParaRPr lang="en-US" sz="32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296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Receiver Operator Characteristic Curves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/commons/6/6b/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Roccurves.png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1442" name="Picture 2">
            <a:extLst>
              <a:ext uri="{FF2B5EF4-FFF2-40B4-BE49-F238E27FC236}">
                <a16:creationId xmlns:a16="http://schemas.microsoft.com/office/drawing/2014/main" id="{0ED5D9E2-619F-1B4A-9434-AD1092054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990" y="1363976"/>
            <a:ext cx="4018175" cy="389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F864F2-123E-4141-8410-ADB301EFA097}"/>
              </a:ext>
            </a:extLst>
          </p:cNvPr>
          <p:cNvSpPr txBox="1"/>
          <p:nvPr/>
        </p:nvSpPr>
        <p:spPr>
          <a:xfrm>
            <a:off x="424225" y="2292979"/>
            <a:ext cx="3747725" cy="203962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TPR = TP / (TP + FN)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endParaRPr lang="en-US" sz="2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FPR = FP / (FP + TN)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endParaRPr lang="en-US" sz="2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061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Game time!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42804" y="6403513"/>
            <a:ext cx="8147802" cy="41289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i.kym-cdn.com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/entries/icons/original/000/001/707/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thecakeisalie.jpg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dnm.nflximg.net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api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/v6/2DuQlx0fM4wd1nzqm5BFBi6ILa8/AAAAQYwP3BYZ2Ri_-P-sY4_vtR9_fv6KPptWKKniY2_VxxOzqurvjAbe7bi4XPq2NbcH4vw99f1gFDyU_TZe7bkeHOBKNYccZkoFBoRsCHFtqWFtHPYk16RT26YMxUs8PffGpvROrvismA_Kt8PHRAuviZLp.jpg?r=b5e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A2621-6545-7C4B-BB34-7E4C4B886EEE}"/>
              </a:ext>
            </a:extLst>
          </p:cNvPr>
          <p:cNvSpPr txBox="1"/>
          <p:nvPr/>
        </p:nvSpPr>
        <p:spPr>
          <a:xfrm>
            <a:off x="223520" y="4218156"/>
            <a:ext cx="8585200" cy="213819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Two teams. Phones/computers away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Give each image a “cake score” </a:t>
            </a:r>
            <a:r>
              <a:rPr lang="en-US" sz="28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 0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(not likely to be cake) to 5 (super likely to be cake)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7346" name="Picture 2" descr="Is It Cake?' Trailer: WATCH - Netflix Tudum">
            <a:extLst>
              <a:ext uri="{FF2B5EF4-FFF2-40B4-BE49-F238E27FC236}">
                <a16:creationId xmlns:a16="http://schemas.microsoft.com/office/drawing/2014/main" id="{1E64F9CE-6359-5646-8E6E-72F394119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681" y="1114414"/>
            <a:ext cx="2143059" cy="267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50" name="Picture 6" descr="The Cake Is a Lie | Know Your Meme">
            <a:extLst>
              <a:ext uri="{FF2B5EF4-FFF2-40B4-BE49-F238E27FC236}">
                <a16:creationId xmlns:a16="http://schemas.microsoft.com/office/drawing/2014/main" id="{B19799F2-3642-E248-B0E8-901A58314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61" y="1114414"/>
            <a:ext cx="4760976" cy="267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208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static.boredpanda.com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/blog/wp-content/uploads/2019/09/Artist-creates-hyper-realistic-cakes-inspired-by-objects-and-fruits-5d8869b5a64b7__880.jpg</a:t>
            </a:r>
          </a:p>
        </p:txBody>
      </p:sp>
      <p:pic>
        <p:nvPicPr>
          <p:cNvPr id="6146" name="Picture 2" descr="Realistic Lemon Cake">
            <a:extLst>
              <a:ext uri="{FF2B5EF4-FFF2-40B4-BE49-F238E27FC236}">
                <a16:creationId xmlns:a16="http://schemas.microsoft.com/office/drawing/2014/main" id="{5A8C299B-7BDB-1B40-9D54-62B930707F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1420561" y="1181414"/>
            <a:ext cx="6302877" cy="475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160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cdn.pixabay.com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/photo/2022/01/09/10/53/lemon-6925734_1280.jpg</a:t>
            </a:r>
          </a:p>
        </p:txBody>
      </p:sp>
      <p:pic>
        <p:nvPicPr>
          <p:cNvPr id="9218" name="Picture 2" descr="Lemon, Fruit, Cutting Board, Citrus, Food, Half, Cut">
            <a:extLst>
              <a:ext uri="{FF2B5EF4-FFF2-40B4-BE49-F238E27FC236}">
                <a16:creationId xmlns:a16="http://schemas.microsoft.com/office/drawing/2014/main" id="{63CC7D81-E5A4-F945-9476-FE9EE215E9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9" t="20136" r="19309" b="11366"/>
          <a:stretch/>
        </p:blipFill>
        <p:spPr bwMode="auto">
          <a:xfrm>
            <a:off x="1328901" y="1181414"/>
            <a:ext cx="6486198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880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cdn.apartmenttherapy.info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/image/upload/v1582914079/k/Edit/IMG_1725.jpg</a:t>
            </a:r>
          </a:p>
        </p:txBody>
      </p:sp>
      <p:pic>
        <p:nvPicPr>
          <p:cNvPr id="14338" name="Picture 2" descr="I Tried the 3 Brand New White Claw Flavors – and Here Are My Honest  Thoughts | Kitchn">
            <a:extLst>
              <a:ext uri="{FF2B5EF4-FFF2-40B4-BE49-F238E27FC236}">
                <a16:creationId xmlns:a16="http://schemas.microsoft.com/office/drawing/2014/main" id="{B6281702-885D-1941-996B-4EDE2D875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9" t="17252" r="6674" b="16006"/>
          <a:stretch/>
        </p:blipFill>
        <p:spPr bwMode="auto">
          <a:xfrm rot="5400000">
            <a:off x="2194560" y="2180290"/>
            <a:ext cx="4754880" cy="275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223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i.insider.com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/5d9c8d6c23f8645e02582215?width=1300&amp;format=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jpeg&amp;auto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webp</a:t>
            </a:r>
            <a:endParaRPr lang="en-US" sz="8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1266" name="Picture 2" descr="Untitled (89)">
            <a:extLst>
              <a:ext uri="{FF2B5EF4-FFF2-40B4-BE49-F238E27FC236}">
                <a16:creationId xmlns:a16="http://schemas.microsoft.com/office/drawing/2014/main" id="{686BCD73-D4C8-EC4C-B5E0-2B5D529F5E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14"/>
          <a:stretch/>
        </p:blipFill>
        <p:spPr bwMode="auto">
          <a:xfrm>
            <a:off x="2974788" y="1181414"/>
            <a:ext cx="3194424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9012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#5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static.boredpanda.com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/blog/wp-content/uploads/2019/09/Artist-creates-hyper-realistic-cakes-inspired-by-objects-and-fruits-5d8869ba00e9f__880.jpg</a:t>
            </a:r>
          </a:p>
        </p:txBody>
      </p:sp>
      <p:pic>
        <p:nvPicPr>
          <p:cNvPr id="19458" name="Picture 2" descr="Realistic Log Cake">
            <a:extLst>
              <a:ext uri="{FF2B5EF4-FFF2-40B4-BE49-F238E27FC236}">
                <a16:creationId xmlns:a16="http://schemas.microsoft.com/office/drawing/2014/main" id="{96112C3D-7610-CB41-BD73-E8C2611FDE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286000" y="1181414"/>
            <a:ext cx="4572000" cy="456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722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www.youtube.com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watch?v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=oZxCbuteM_4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2537FF-BA09-CE46-9109-469910BBF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196" y="1303691"/>
            <a:ext cx="6253607" cy="425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01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#7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https://i0.wp.com/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awesomebyte.com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/wp-content/uploads/2019/12/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awesome-Cakes.jpg?w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=1200&amp;ssl=1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628B7DD7-AE5B-1246-B7CE-FCECC32A6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9999"/>
          <a:stretch/>
        </p:blipFill>
        <p:spPr bwMode="auto">
          <a:xfrm>
            <a:off x="2352675" y="1104900"/>
            <a:ext cx="443865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6680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www.unilad.co.uk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/viral/womans-hyper-realistic-cakes-will-make-you-think-nothing-is-real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026342-1BDE-0D4A-972B-2A32602DA4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9" r="6350" b="5003"/>
          <a:stretch/>
        </p:blipFill>
        <p:spPr>
          <a:xfrm>
            <a:off x="2104464" y="1357189"/>
            <a:ext cx="4935072" cy="482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66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guessing games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48451" y="1088948"/>
            <a:ext cx="7416069" cy="541914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H(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X=1–100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 sum(1-100)[1/100 * log</a:t>
            </a:r>
            <a:r>
              <a:rPr lang="en-US" sz="28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(1/100)] = 6.64 bits</a:t>
            </a:r>
          </a:p>
          <a:p>
            <a:pPr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X=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50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match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-log(1/100) = 6.64 bits</a:t>
            </a:r>
          </a:p>
          <a:p>
            <a:pPr marL="342900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X=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50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lower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 log</a:t>
            </a:r>
            <a:r>
              <a:rPr lang="en-US" sz="28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(49/100) = 1.03 bits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X=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50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higher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 log</a:t>
            </a:r>
            <a:r>
              <a:rPr lang="en-US" sz="28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(50/100) = 1 bit</a:t>
            </a:r>
          </a:p>
          <a:p>
            <a:pPr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I(X=33,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match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-log(1/100) = 6.64 bits</a:t>
            </a:r>
          </a:p>
          <a:p>
            <a:pPr marL="342900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I(X=33,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lower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 log2(32/100) = 1.64 bits</a:t>
            </a:r>
          </a:p>
          <a:p>
            <a:pPr marL="342900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I(X=33,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higher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 log2(67/100) = 0.58 bits</a:t>
            </a:r>
          </a:p>
          <a:p>
            <a:pPr marL="342900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2" descr="Real numbers don't cut it in the real world, this physicist argues |  Science News">
            <a:extLst>
              <a:ext uri="{FF2B5EF4-FFF2-40B4-BE49-F238E27FC236}">
                <a16:creationId xmlns:a16="http://schemas.microsoft.com/office/drawing/2014/main" id="{1546BFA1-7B92-F94F-B543-75B1C57F7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032" y="998854"/>
            <a:ext cx="1992517" cy="10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71E69E-9FDF-EF4C-8DF6-A0D32A40720A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www.sciencenews.org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/wp-content/uploads/2018/05/050718_EC_numbers_feat.jpg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4D4A23-31BC-A345-A4C9-0729C4105C44}"/>
              </a:ext>
            </a:extLst>
          </p:cNvPr>
          <p:cNvSpPr/>
          <p:nvPr/>
        </p:nvSpPr>
        <p:spPr>
          <a:xfrm>
            <a:off x="127000" y="2637212"/>
            <a:ext cx="9017000" cy="18975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FAECFF-D871-CC44-BBE3-3496723351AF}"/>
              </a:ext>
            </a:extLst>
          </p:cNvPr>
          <p:cNvSpPr/>
          <p:nvPr/>
        </p:nvSpPr>
        <p:spPr>
          <a:xfrm>
            <a:off x="0" y="4610585"/>
            <a:ext cx="9017000" cy="18975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28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#9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www.google.com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url?sa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i&amp;url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=https%3A%2F%2Fwww.brenmarco.com%2Fproduct%2Fdubl-viewe-sandwich-bag-natural%2F&amp;psig=AOvVaw2fYNNYMcieaqddoPlOZjLm&amp;ust=1649908496451000&amp;source=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images&amp;cd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vfe&amp;ved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=0CAoQjRxqFwoTCMjNxKCSkPcCFQAAAAAdAAAAABAR</a:t>
            </a:r>
          </a:p>
        </p:txBody>
      </p:sp>
      <p:pic>
        <p:nvPicPr>
          <p:cNvPr id="25602" name="Picture 2" descr="Deli Bags | Dubl View Bagcraft Sandwich Bag Natural 500 pack">
            <a:extLst>
              <a:ext uri="{FF2B5EF4-FFF2-40B4-BE49-F238E27FC236}">
                <a16:creationId xmlns:a16="http://schemas.microsoft.com/office/drawing/2014/main" id="{841EC8B7-B360-6C4C-B04A-1DD5E8D78F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77" b="4653"/>
          <a:stretch/>
        </p:blipFill>
        <p:spPr bwMode="auto">
          <a:xfrm>
            <a:off x="1487223" y="1211630"/>
            <a:ext cx="6169554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0203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#10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www.unilad.co.uk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/viral/womans-hyper-realistic-cakes-will-make-you-think-nothing-is-real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966BC1-EAE1-5541-98DF-89BCBB6BAD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69"/>
          <a:stretch/>
        </p:blipFill>
        <p:spPr>
          <a:xfrm>
            <a:off x="2891065" y="1181414"/>
            <a:ext cx="3361869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2133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#11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www.unilad.co.uk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/viral/womans-hyper-realistic-cakes-will-make-you-think-nothing-is-real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55D390-41B8-8D49-95DF-924067967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1414"/>
            <a:ext cx="5852160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374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#12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static.boredpanda.com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/blog/wp-content/uploads/2019/09/Artist-creates-hyper-realistic-cakes-inspired-by-objects-and-fruits-5d8869a2cf11c__880.jpg</a:t>
            </a:r>
          </a:p>
        </p:txBody>
      </p:sp>
      <p:pic>
        <p:nvPicPr>
          <p:cNvPr id="31748" name="Picture 4" descr="Cup Of Coffee Cake">
            <a:extLst>
              <a:ext uri="{FF2B5EF4-FFF2-40B4-BE49-F238E27FC236}">
                <a16:creationId xmlns:a16="http://schemas.microsoft.com/office/drawing/2014/main" id="{58F90F3C-C489-904F-BE89-46C0430F5A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194560" y="1181414"/>
            <a:ext cx="4754880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3508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#13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www.instagram.com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/p/CVN2X1TtwTA/?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utm_source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ig_embed&amp;utm_campaign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embed_video_watch_again</a:t>
            </a:r>
            <a:endParaRPr lang="en-US" sz="8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6F9B539-EAED-4D49-82F9-CEACE721BB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33" t="23747" r="50000" b="25737"/>
          <a:stretch/>
        </p:blipFill>
        <p:spPr>
          <a:xfrm>
            <a:off x="3001967" y="1181414"/>
            <a:ext cx="3140066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34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#14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www.mantitlement.com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/wp-content/uploads/2016/07/pan-fried-beef-tacos-stacked-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vert.jpg</a:t>
            </a:r>
            <a:endParaRPr lang="en-US" sz="8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6868" name="Picture 4" descr="Pan Fried Beef Tacos | A Fried Taco Recipe | Mantitlement">
            <a:extLst>
              <a:ext uri="{FF2B5EF4-FFF2-40B4-BE49-F238E27FC236}">
                <a16:creationId xmlns:a16="http://schemas.microsoft.com/office/drawing/2014/main" id="{14A81EFD-A9C1-2344-AC13-9E420900D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590" y="1181414"/>
            <a:ext cx="3332819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5078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#15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www.instagram.com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/p/Cb5EG01JfJC/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A47D8C-BCE8-0C4E-AA09-54F856B987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37" t="26861" r="53371" b="19935"/>
          <a:stretch/>
        </p:blipFill>
        <p:spPr>
          <a:xfrm>
            <a:off x="2763035" y="1181414"/>
            <a:ext cx="3617930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958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#16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www.instagram.com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/p/CY4AFYVlhB7/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135787-8F48-B04D-9101-55C82F1ECB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62" t="27553" r="53596" b="24179"/>
          <a:stretch/>
        </p:blipFill>
        <p:spPr>
          <a:xfrm>
            <a:off x="2612102" y="1284270"/>
            <a:ext cx="3919795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258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#17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images.squarespace-cdn.com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/content/v1/5113fcede4b099bd04eebc8d/1409757529299-MONGSWKRNPCBSBMG5AAH/Photo+Sep+03%2C+9+47+49+AM.jpg</a:t>
            </a:r>
          </a:p>
        </p:txBody>
      </p:sp>
      <p:pic>
        <p:nvPicPr>
          <p:cNvPr id="43010" name="Picture 2" descr="Refrigerator Dill Pickles — The Skinny Fork">
            <a:extLst>
              <a:ext uri="{FF2B5EF4-FFF2-40B4-BE49-F238E27FC236}">
                <a16:creationId xmlns:a16="http://schemas.microsoft.com/office/drawing/2014/main" id="{F48F07FD-FD70-3245-829C-9309BC96C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920" y="1181414"/>
            <a:ext cx="3566160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1818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#18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https://st4.depositphotos.com/1009628/20306/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/600/depositphotos_203067720-stock-photo-homemade-hamburger-burger-fresh-vegetables.jpg</a:t>
            </a:r>
          </a:p>
        </p:txBody>
      </p:sp>
      <p:pic>
        <p:nvPicPr>
          <p:cNvPr id="45058" name="Picture 2" descr="Burger patties Pictures, Burger patties Stock Photos &amp; Images |  Depositphotos®">
            <a:extLst>
              <a:ext uri="{FF2B5EF4-FFF2-40B4-BE49-F238E27FC236}">
                <a16:creationId xmlns:a16="http://schemas.microsoft.com/office/drawing/2014/main" id="{737F1D9A-AB26-224A-98D5-F713571CF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1" r="24000"/>
          <a:stretch/>
        </p:blipFill>
        <p:spPr bwMode="auto">
          <a:xfrm>
            <a:off x="2620629" y="1181414"/>
            <a:ext cx="3902742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311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guessing games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48452" y="1088948"/>
            <a:ext cx="8219454" cy="541914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H(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X=card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 sum(1-52)[1/52 * log</a:t>
            </a:r>
            <a:r>
              <a:rPr lang="en-US" sz="20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(1/52)] = 5.70 bits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X=color, match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-log</a:t>
            </a:r>
            <a:r>
              <a:rPr lang="en-US" sz="20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(1/2) = 1 bit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X= color, miss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-log</a:t>
            </a:r>
            <a:r>
              <a:rPr lang="en-US" sz="20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(1/2) = 1 bit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X=suit, match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-log</a:t>
            </a:r>
            <a:r>
              <a:rPr lang="en-US" sz="20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(1/4) = 2 bits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X=suit, miss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-log</a:t>
            </a:r>
            <a:r>
              <a:rPr lang="en-US" sz="20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(3/4) = 0.42 bits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I(X=7, 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match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-log</a:t>
            </a:r>
            <a:r>
              <a:rPr lang="en-US" sz="20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(1/13) = 3.7 bits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I(X=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value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lower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-log</a:t>
            </a:r>
            <a:r>
              <a:rPr lang="en-US" sz="20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(6/13) = 1.12 bits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I(X=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value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higher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-log</a:t>
            </a:r>
            <a:r>
              <a:rPr lang="en-US" sz="20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(6/13) = 1.12 bits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I(X=Jack, 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match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-log</a:t>
            </a:r>
            <a:r>
              <a:rPr lang="en-US" sz="20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(1/13) = 3.7 bits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I(X=Jack, 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lower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-log</a:t>
            </a:r>
            <a:r>
              <a:rPr lang="en-US" sz="20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(9/13) = 0.53 bits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I(X=Jack, 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higher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-log</a:t>
            </a:r>
            <a:r>
              <a:rPr lang="en-US" sz="20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(3/13) = 2.1 bits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I(X=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 of Z, </a:t>
            </a:r>
            <a:r>
              <a:rPr lang="en-US" sz="2000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ie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exact identity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success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-log</a:t>
            </a:r>
            <a:r>
              <a:rPr lang="en-US" sz="20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(1/52) = 5.7 bits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I(X=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 of Z, </a:t>
            </a:r>
            <a:r>
              <a:rPr lang="en-US" sz="2000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ie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exact identity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failure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-log</a:t>
            </a:r>
            <a:r>
              <a:rPr lang="en-US" sz="20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(51/52) = 0.03 bits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4" descr="Best 500+ Cards Pictures | Download Free Images on Unsplash">
            <a:extLst>
              <a:ext uri="{FF2B5EF4-FFF2-40B4-BE49-F238E27FC236}">
                <a16:creationId xmlns:a16="http://schemas.microsoft.com/office/drawing/2014/main" id="{FFC7AA6F-C4E8-4C43-8D25-2B21BA9B6F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45"/>
          <a:stretch/>
        </p:blipFill>
        <p:spPr bwMode="auto">
          <a:xfrm>
            <a:off x="6754402" y="1204575"/>
            <a:ext cx="2323833" cy="125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C20939-F745-7146-8129-84D26CE60E10}"/>
              </a:ext>
            </a:extLst>
          </p:cNvPr>
          <p:cNvSpPr txBox="1"/>
          <p:nvPr/>
        </p:nvSpPr>
        <p:spPr>
          <a:xfrm>
            <a:off x="51242" y="6612397"/>
            <a:ext cx="821945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images.unsplash.com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/photo-1541278107931-e006523892df?ixlib=rb-1.2.1&amp;ixid=MnwxMjA3fDB8MHxzZWFyY2h8MXx8Y2FyZHN8ZW58MHx8MHx8&amp;w=1000&amp;q=80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AD1C71-2D9E-9048-9BB8-66ADBDAE9A1B}"/>
              </a:ext>
            </a:extLst>
          </p:cNvPr>
          <p:cNvSpPr/>
          <p:nvPr/>
        </p:nvSpPr>
        <p:spPr>
          <a:xfrm>
            <a:off x="233976" y="2065152"/>
            <a:ext cx="6066750" cy="11398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08DC77-BC53-1A43-A6EC-5A90F58C30BD}"/>
              </a:ext>
            </a:extLst>
          </p:cNvPr>
          <p:cNvSpPr/>
          <p:nvPr/>
        </p:nvSpPr>
        <p:spPr>
          <a:xfrm>
            <a:off x="233976" y="3159903"/>
            <a:ext cx="6319224" cy="11398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34703C-6823-2542-BC81-4BEC84B7724B}"/>
              </a:ext>
            </a:extLst>
          </p:cNvPr>
          <p:cNvSpPr/>
          <p:nvPr/>
        </p:nvSpPr>
        <p:spPr>
          <a:xfrm>
            <a:off x="100198" y="4241115"/>
            <a:ext cx="6334306" cy="13015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2C1DE5-2FD5-E449-8DA4-EC3EF061E62E}"/>
              </a:ext>
            </a:extLst>
          </p:cNvPr>
          <p:cNvSpPr/>
          <p:nvPr/>
        </p:nvSpPr>
        <p:spPr>
          <a:xfrm>
            <a:off x="255994" y="5449123"/>
            <a:ext cx="7485926" cy="11398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13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#19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www.instagram.com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/p/Cb7nIAMl-RM/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74ADC3-E4BA-2249-B893-D807452DDC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23" t="38517" r="56667" b="27812"/>
          <a:stretch/>
        </p:blipFill>
        <p:spPr>
          <a:xfrm>
            <a:off x="2157451" y="1300161"/>
            <a:ext cx="4829097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3519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#20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m.media-amazon.com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/images/S/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assets.wholefoodsmarket.com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/PIE/product/575f28f7c8ecc79afb742996_produce_redonions.1._TTD_._SR600,600_._QL100_.jpg</a:t>
            </a:r>
          </a:p>
        </p:txBody>
      </p:sp>
      <p:pic>
        <p:nvPicPr>
          <p:cNvPr id="49154" name="Picture 2" descr="Organic Red Onion at Whole Foods Market">
            <a:extLst>
              <a:ext uri="{FF2B5EF4-FFF2-40B4-BE49-F238E27FC236}">
                <a16:creationId xmlns:a16="http://schemas.microsoft.com/office/drawing/2014/main" id="{7C3CEE70-6017-8146-AAF4-16554F7CB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157" y="1181414"/>
            <a:ext cx="4754880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8156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#21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cdnimg.webstaurantstore.com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/images/products/large/527685/1949373.jpg</a:t>
            </a:r>
          </a:p>
        </p:txBody>
      </p:sp>
      <p:pic>
        <p:nvPicPr>
          <p:cNvPr id="51202" name="Picture 2" descr="5&quot; Foam 3-Piece Round Cake Dummy Kit">
            <a:extLst>
              <a:ext uri="{FF2B5EF4-FFF2-40B4-BE49-F238E27FC236}">
                <a16:creationId xmlns:a16="http://schemas.microsoft.com/office/drawing/2014/main" id="{52EFCBCD-DFD2-1547-A04B-1B2204B63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60" y="1181414"/>
            <a:ext cx="4754880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2328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#22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www.wilton.com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dw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/image/v2/AAWA_PRD/on/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demandware.static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/-/Sites-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wilton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-project-master/default/dw91adac21/images/project/WLPROJ-8535/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Scalloped-White-Wedding-Cake.jpg?sw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=1440&amp;sh=750&amp;sm=fit</a:t>
            </a:r>
          </a:p>
        </p:txBody>
      </p:sp>
      <p:pic>
        <p:nvPicPr>
          <p:cNvPr id="51204" name="Picture 4" descr="Scalloped White Wedding Cake | Wilton">
            <a:extLst>
              <a:ext uri="{FF2B5EF4-FFF2-40B4-BE49-F238E27FC236}">
                <a16:creationId xmlns:a16="http://schemas.microsoft.com/office/drawing/2014/main" id="{C509A6C8-C85B-1D44-8D96-61CE5C6B0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60" y="1181414"/>
            <a:ext cx="4754880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3130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#23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www.google.com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url?sa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i&amp;url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=https%3A%2F%2Frosannapansino.com%2Fblogs%2Frecipes%2Fhyper-realistic-pizza-cake&amp;psig=AOvVaw0Mgn7YBWYlWA8Lz4AmbLWt&amp;ust=1681257781396000&amp;source=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images&amp;cd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vfe&amp;ved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=0CBAQjRxqFwoTCJCtsrvDoP4CFQAAAAAdAAAAABAD</a:t>
            </a:r>
          </a:p>
        </p:txBody>
      </p:sp>
      <p:pic>
        <p:nvPicPr>
          <p:cNvPr id="1026" name="Picture 2" descr="Hyper Realistic Pizza Cake – Rosanna Pansino">
            <a:extLst>
              <a:ext uri="{FF2B5EF4-FFF2-40B4-BE49-F238E27FC236}">
                <a16:creationId xmlns:a16="http://schemas.microsoft.com/office/drawing/2014/main" id="{29B64892-E6A5-2163-D75E-7997B19FD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708" y="1363976"/>
            <a:ext cx="6508584" cy="434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7277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#24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74FE27-8952-8FD0-BB61-4ACA0DFB5B0F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www.google.com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url?sa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i&amp;url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=https%3A%2F%2Fflavorbible.com%2F2020%2F05%2F26%2Fdetroit-style-pizza%2F&amp;psig=AOvVaw0By-AlL_n2C9whN9CC2E5C&amp;ust=1681257987653000&amp;source=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images&amp;cd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vfe&amp;ved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=0CBAQjRxqFwoTCLCpwanEoP4CFQAAAAAdAAAAABAS</a:t>
            </a:r>
          </a:p>
        </p:txBody>
      </p:sp>
      <p:pic>
        <p:nvPicPr>
          <p:cNvPr id="5" name="Picture 2" descr="Detroit Style Pizza - Flavor Bible">
            <a:extLst>
              <a:ext uri="{FF2B5EF4-FFF2-40B4-BE49-F238E27FC236}">
                <a16:creationId xmlns:a16="http://schemas.microsoft.com/office/drawing/2014/main" id="{B46A4CB6-1308-345C-018C-10EC79376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1047750"/>
            <a:ext cx="635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0836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27EE9-6323-184A-ADD2-93CE726BF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1BD5D-71AE-1940-95EB-76DB7C26D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6A0D5-E738-E142-8E35-17B5E9457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8442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#1: It’s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static.boredpanda.com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/blog/wp-content/uploads/2019/09/Artist-creates-hyper-realistic-cakes-inspired-by-objects-and-fruits-5d8869b5a64b7__880.jpg</a:t>
            </a:r>
          </a:p>
        </p:txBody>
      </p:sp>
      <p:pic>
        <p:nvPicPr>
          <p:cNvPr id="6146" name="Picture 2" descr="Realistic Lemon Cake">
            <a:extLst>
              <a:ext uri="{FF2B5EF4-FFF2-40B4-BE49-F238E27FC236}">
                <a16:creationId xmlns:a16="http://schemas.microsoft.com/office/drawing/2014/main" id="{5A8C299B-7BDB-1B40-9D54-62B930707F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1420561" y="1181414"/>
            <a:ext cx="6302877" cy="475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0376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#2: Not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cdn.pixabay.com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/photo/2022/01/09/10/53/lemon-6925734_1280.jpg</a:t>
            </a:r>
          </a:p>
        </p:txBody>
      </p:sp>
      <p:pic>
        <p:nvPicPr>
          <p:cNvPr id="9218" name="Picture 2" descr="Lemon, Fruit, Cutting Board, Citrus, Food, Half, Cut">
            <a:extLst>
              <a:ext uri="{FF2B5EF4-FFF2-40B4-BE49-F238E27FC236}">
                <a16:creationId xmlns:a16="http://schemas.microsoft.com/office/drawing/2014/main" id="{63CC7D81-E5A4-F945-9476-FE9EE215E9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9" t="20136" r="19309" b="11366"/>
          <a:stretch/>
        </p:blipFill>
        <p:spPr bwMode="auto">
          <a:xfrm>
            <a:off x="1328901" y="1181414"/>
            <a:ext cx="6486198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9655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#3: Not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cdn.apartmenttherapy.info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/image/upload/v1582914079/k/Edit/IMG_1725.jpg</a:t>
            </a:r>
          </a:p>
        </p:txBody>
      </p:sp>
      <p:pic>
        <p:nvPicPr>
          <p:cNvPr id="14338" name="Picture 2" descr="I Tried the 3 Brand New White Claw Flavors – and Here Are My Honest  Thoughts | Kitchn">
            <a:extLst>
              <a:ext uri="{FF2B5EF4-FFF2-40B4-BE49-F238E27FC236}">
                <a16:creationId xmlns:a16="http://schemas.microsoft.com/office/drawing/2014/main" id="{B6281702-885D-1941-996B-4EDE2D875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9" t="17252" r="6674" b="16006"/>
          <a:stretch/>
        </p:blipFill>
        <p:spPr bwMode="auto">
          <a:xfrm rot="5400000">
            <a:off x="2194560" y="2180290"/>
            <a:ext cx="4754880" cy="275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274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Another (familiar?) game…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20939-F745-7146-8129-84D26CE60E10}"/>
              </a:ext>
            </a:extLst>
          </p:cNvPr>
          <p:cNvSpPr txBox="1"/>
          <p:nvPr/>
        </p:nvSpPr>
        <p:spPr>
          <a:xfrm>
            <a:off x="51242" y="6612397"/>
            <a:ext cx="821945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mathematicalmysteries.org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/the-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monty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-hall-problem/</a:t>
            </a:r>
          </a:p>
        </p:txBody>
      </p:sp>
      <p:pic>
        <p:nvPicPr>
          <p:cNvPr id="2050" name="Picture 2" descr="The Monty Hall Problem – Mathematical Mysteries">
            <a:extLst>
              <a:ext uri="{FF2B5EF4-FFF2-40B4-BE49-F238E27FC236}">
                <a16:creationId xmlns:a16="http://schemas.microsoft.com/office/drawing/2014/main" id="{B22E2CF5-C509-65B0-73EB-3DCEB6F46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247" y="1710459"/>
            <a:ext cx="6689505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6379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#4: It’s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i.insider.com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/5d9c8d6c23f8645e02582215?width=1300&amp;format=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jpeg&amp;auto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webp</a:t>
            </a:r>
            <a:endParaRPr lang="en-US" sz="8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1266" name="Picture 2" descr="Untitled (89)">
            <a:extLst>
              <a:ext uri="{FF2B5EF4-FFF2-40B4-BE49-F238E27FC236}">
                <a16:creationId xmlns:a16="http://schemas.microsoft.com/office/drawing/2014/main" id="{686BCD73-D4C8-EC4C-B5E0-2B5D529F5E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19" r="195"/>
          <a:stretch/>
        </p:blipFill>
        <p:spPr bwMode="auto">
          <a:xfrm>
            <a:off x="2974788" y="1181414"/>
            <a:ext cx="3194424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3308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#5: It’s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static.boredpanda.com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/blog/wp-content/uploads/2019/09/Artist-creates-hyper-realistic-cakes-inspired-by-objects-and-fruits-5d8869ba00e9f__880.jpg</a:t>
            </a:r>
          </a:p>
        </p:txBody>
      </p:sp>
      <p:pic>
        <p:nvPicPr>
          <p:cNvPr id="19458" name="Picture 2" descr="Realistic Log Cake">
            <a:extLst>
              <a:ext uri="{FF2B5EF4-FFF2-40B4-BE49-F238E27FC236}">
                <a16:creationId xmlns:a16="http://schemas.microsoft.com/office/drawing/2014/main" id="{96112C3D-7610-CB41-BD73-E8C2611FDE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243" b="-3243"/>
          <a:stretch/>
        </p:blipFill>
        <p:spPr bwMode="auto">
          <a:xfrm>
            <a:off x="2286000" y="1181414"/>
            <a:ext cx="4572000" cy="456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9837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#6: It’s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www.youtube.com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watch?v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=oZxCbuteM_4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F1098A-437D-3D40-8809-72749D931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827" y="1181414"/>
            <a:ext cx="7380346" cy="424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118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#7: It’s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https://i0.wp.com/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awesomebyte.com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/wp-content/uploads/2019/12/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awesome-Cakes.jpg?w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=1200&amp;ssl=1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628B7DD7-AE5B-1246-B7CE-FCECC32A6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40" t="5207" r="-140" b="-5207"/>
          <a:stretch/>
        </p:blipFill>
        <p:spPr bwMode="auto">
          <a:xfrm>
            <a:off x="2352675" y="1104900"/>
            <a:ext cx="443865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9345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#8: It’s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www.unilad.co.uk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/viral/womans-hyper-realistic-cakes-will-make-you-think-nothing-is-real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97895E-9925-7343-84DE-B21D1F2A9D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4" r="2452"/>
          <a:stretch/>
        </p:blipFill>
        <p:spPr>
          <a:xfrm>
            <a:off x="2511552" y="1181414"/>
            <a:ext cx="4120896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8748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#9: Not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www.google.com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url?sa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i&amp;url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=https%3A%2F%2Fwww.brenmarco.com%2Fproduct%2Fdubl-viewe-sandwich-bag-natural%2F&amp;psig=AOvVaw2fYNNYMcieaqddoPlOZjLm&amp;ust=1649908496451000&amp;source=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images&amp;cd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vfe&amp;ved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=0CAoQjRxqFwoTCMjNxKCSkPcCFQAAAAAdAAAAABAR</a:t>
            </a:r>
          </a:p>
        </p:txBody>
      </p:sp>
      <p:pic>
        <p:nvPicPr>
          <p:cNvPr id="25602" name="Picture 2" descr="Deli Bags | Dubl View Bagcraft Sandwich Bag Natural 500 pack">
            <a:extLst>
              <a:ext uri="{FF2B5EF4-FFF2-40B4-BE49-F238E27FC236}">
                <a16:creationId xmlns:a16="http://schemas.microsoft.com/office/drawing/2014/main" id="{841EC8B7-B360-6C4C-B04A-1DD5E8D78F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77" b="4653"/>
          <a:stretch/>
        </p:blipFill>
        <p:spPr bwMode="auto">
          <a:xfrm>
            <a:off x="1487223" y="1211630"/>
            <a:ext cx="6169554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2733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#10: It’s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www.unilad.co.uk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/viral/womans-hyper-realistic-cakes-will-make-you-think-nothing-is-real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5E48DD-DDE1-E04A-A0CC-11B8D55FAC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65" t="-875" r="2702" b="875"/>
          <a:stretch/>
        </p:blipFill>
        <p:spPr>
          <a:xfrm>
            <a:off x="2822506" y="1181414"/>
            <a:ext cx="3498988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1927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#11: It’s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www.unilad.co.uk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/viral/womans-hyper-realistic-cakes-will-make-you-think-nothing-is-real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0E89FF-8D62-AD44-8436-1356B624F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402" y="1232671"/>
            <a:ext cx="4719196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457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#12: It’s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static.boredpanda.com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/blog/wp-content/uploads/2019/09/Artist-creates-hyper-realistic-cakes-inspired-by-objects-and-fruits-5d8869a2cf11c__880.jpg</a:t>
            </a:r>
          </a:p>
        </p:txBody>
      </p:sp>
      <p:pic>
        <p:nvPicPr>
          <p:cNvPr id="31748" name="Picture 4" descr="Cup Of Coffee Cake">
            <a:extLst>
              <a:ext uri="{FF2B5EF4-FFF2-40B4-BE49-F238E27FC236}">
                <a16:creationId xmlns:a16="http://schemas.microsoft.com/office/drawing/2014/main" id="{58F90F3C-C489-904F-BE89-46C0430F5A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98" r="302"/>
          <a:stretch/>
        </p:blipFill>
        <p:spPr bwMode="auto">
          <a:xfrm>
            <a:off x="2194560" y="1181414"/>
            <a:ext cx="4754880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2000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#13: It’s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www.instagram.com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/p/CVN2X1TtwTA/?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utm_source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ig_embed&amp;utm_campaign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embed_video_watch_again</a:t>
            </a:r>
            <a:endParaRPr lang="en-US" sz="8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310AF7-3AB9-7C43-B7FE-D818B75DC2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33" t="23055" r="50000" b="22277"/>
          <a:stretch/>
        </p:blipFill>
        <p:spPr>
          <a:xfrm>
            <a:off x="3121210" y="1391442"/>
            <a:ext cx="2901579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92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Let’s make a deal…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20939-F745-7146-8129-84D26CE60E10}"/>
              </a:ext>
            </a:extLst>
          </p:cNvPr>
          <p:cNvSpPr txBox="1"/>
          <p:nvPr/>
        </p:nvSpPr>
        <p:spPr>
          <a:xfrm>
            <a:off x="51242" y="6612397"/>
            <a:ext cx="821945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mathematicalmysteries.org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/the-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monty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-hall-problem/</a:t>
            </a:r>
          </a:p>
        </p:txBody>
      </p:sp>
      <p:pic>
        <p:nvPicPr>
          <p:cNvPr id="2050" name="Picture 2" descr="The Monty Hall Problem – Mathematical Mysteries">
            <a:extLst>
              <a:ext uri="{FF2B5EF4-FFF2-40B4-BE49-F238E27FC236}">
                <a16:creationId xmlns:a16="http://schemas.microsoft.com/office/drawing/2014/main" id="{B22E2CF5-C509-65B0-73EB-3DCEB6F46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247" y="1710459"/>
            <a:ext cx="6689505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DF8B613-455B-5C9E-6F8C-03279B995227}"/>
              </a:ext>
            </a:extLst>
          </p:cNvPr>
          <p:cNvSpPr/>
          <p:nvPr/>
        </p:nvSpPr>
        <p:spPr>
          <a:xfrm>
            <a:off x="1227247" y="1652639"/>
            <a:ext cx="6689504" cy="14179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C5913-CD25-DB85-B55E-3B748CBBA767}"/>
              </a:ext>
            </a:extLst>
          </p:cNvPr>
          <p:cNvSpPr txBox="1"/>
          <p:nvPr/>
        </p:nvSpPr>
        <p:spPr>
          <a:xfrm>
            <a:off x="4114799" y="1796112"/>
            <a:ext cx="914400" cy="635642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9438411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#14: Not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www.mantitlement.com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/wp-content/uploads/2016/07/pan-fried-beef-tacos-stacked-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vert.jpg</a:t>
            </a:r>
            <a:endParaRPr lang="en-US" sz="8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6868" name="Picture 4" descr="Pan Fried Beef Tacos | A Fried Taco Recipe | Mantitlement">
            <a:extLst>
              <a:ext uri="{FF2B5EF4-FFF2-40B4-BE49-F238E27FC236}">
                <a16:creationId xmlns:a16="http://schemas.microsoft.com/office/drawing/2014/main" id="{14A81EFD-A9C1-2344-AC13-9E420900D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590" y="1181414"/>
            <a:ext cx="3332819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2332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#15: It’s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www.instagram.com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/p/Cb5EG01JfJC/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399DCF-337A-E142-BBCC-1E771C0D05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33" t="25477" r="50000" b="21758"/>
          <a:stretch/>
        </p:blipFill>
        <p:spPr>
          <a:xfrm>
            <a:off x="3068886" y="1391442"/>
            <a:ext cx="3006227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007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#16: It’s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www.instagram.com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/p/CY4AFYVlhB7/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450C73-6D81-7746-92E5-686C831E41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49" t="33089" r="53371" b="28505"/>
          <a:stretch/>
        </p:blipFill>
        <p:spPr>
          <a:xfrm>
            <a:off x="2076759" y="1181414"/>
            <a:ext cx="4990481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079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#17: Not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images.squarespace-cdn.com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/content/v1/5113fcede4b099bd04eebc8d/1409757529299-MONGSWKRNPCBSBMG5AAH/Photo+Sep+03%2C+9+47+49+AM.jpg</a:t>
            </a:r>
          </a:p>
        </p:txBody>
      </p:sp>
      <p:pic>
        <p:nvPicPr>
          <p:cNvPr id="43010" name="Picture 2" descr="Refrigerator Dill Pickles — The Skinny Fork">
            <a:extLst>
              <a:ext uri="{FF2B5EF4-FFF2-40B4-BE49-F238E27FC236}">
                <a16:creationId xmlns:a16="http://schemas.microsoft.com/office/drawing/2014/main" id="{F48F07FD-FD70-3245-829C-9309BC96C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920" y="1181414"/>
            <a:ext cx="3566160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4575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#18: Not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https://st4.depositphotos.com/1009628/20306/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/600/depositphotos_203067720-stock-photo-homemade-hamburger-burger-fresh-vegetables.jpg</a:t>
            </a:r>
          </a:p>
        </p:txBody>
      </p:sp>
      <p:pic>
        <p:nvPicPr>
          <p:cNvPr id="45058" name="Picture 2" descr="Burger patties Pictures, Burger patties Stock Photos &amp; Images |  Depositphotos®">
            <a:extLst>
              <a:ext uri="{FF2B5EF4-FFF2-40B4-BE49-F238E27FC236}">
                <a16:creationId xmlns:a16="http://schemas.microsoft.com/office/drawing/2014/main" id="{737F1D9A-AB26-224A-98D5-F713571CF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1" r="24000"/>
          <a:stretch/>
        </p:blipFill>
        <p:spPr bwMode="auto">
          <a:xfrm>
            <a:off x="2620629" y="1181414"/>
            <a:ext cx="3902742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7141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#19: It’s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www.instagram.com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/p/Cb7nIAMl-RM/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14BB5D-26CC-3940-BBC6-D4F36D06FD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37" t="35338" r="56517" b="25391"/>
          <a:stretch/>
        </p:blipFill>
        <p:spPr>
          <a:xfrm>
            <a:off x="2414499" y="1300161"/>
            <a:ext cx="4315002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127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#20: Not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m.media-amazon.com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/images/S/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assets.wholefoodsmarket.com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/PIE/product/575f28f7c8ecc79afb742996_produce_redonions.1._TTD_._SR600,600_._QL100_.jpg</a:t>
            </a:r>
          </a:p>
        </p:txBody>
      </p:sp>
      <p:pic>
        <p:nvPicPr>
          <p:cNvPr id="49154" name="Picture 2" descr="Organic Red Onion at Whole Foods Market">
            <a:extLst>
              <a:ext uri="{FF2B5EF4-FFF2-40B4-BE49-F238E27FC236}">
                <a16:creationId xmlns:a16="http://schemas.microsoft.com/office/drawing/2014/main" id="{7C3CEE70-6017-8146-AAF4-16554F7CB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157" y="1181414"/>
            <a:ext cx="4754880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6983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#21: Not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cdnimg.webstaurantstore.com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/images/products/large/527685/1949374.jpg</a:t>
            </a:r>
          </a:p>
        </p:txBody>
      </p:sp>
      <p:pic>
        <p:nvPicPr>
          <p:cNvPr id="52228" name="Picture 4" descr="5&quot; Foam 3-Piece Round Cake Dummy Kit">
            <a:extLst>
              <a:ext uri="{FF2B5EF4-FFF2-40B4-BE49-F238E27FC236}">
                <a16:creationId xmlns:a16="http://schemas.microsoft.com/office/drawing/2014/main" id="{78F8A913-3582-BA44-A994-59B280448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60" y="1300161"/>
            <a:ext cx="4754880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1847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#22: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It’s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www.wilton.com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dw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/image/v2/AAWA_PRD/on/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demandware.static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/-/Sites-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wilton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-project-master/default/dw91adac21/images/project/WLPROJ-8535/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Scalloped-White-Wedding-Cake.jpg?sw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=1440&amp;sh=750&amp;sm=fit</a:t>
            </a:r>
          </a:p>
        </p:txBody>
      </p:sp>
      <p:pic>
        <p:nvPicPr>
          <p:cNvPr id="51204" name="Picture 4" descr="Scalloped White Wedding Cake | Wilton">
            <a:extLst>
              <a:ext uri="{FF2B5EF4-FFF2-40B4-BE49-F238E27FC236}">
                <a16:creationId xmlns:a16="http://schemas.microsoft.com/office/drawing/2014/main" id="{C509A6C8-C85B-1D44-8D96-61CE5C6B0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60" y="1181414"/>
            <a:ext cx="4754880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0A50D7-C3C9-BA48-98DD-988D88CF9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029" y="1496982"/>
            <a:ext cx="2847941" cy="218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585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#23: It’s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rosannapansino.com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/blogs/recipes/hyper-realistic-pizza-cake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2D7264-E270-8D69-C365-2898B9775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79518"/>
            <a:ext cx="7772400" cy="409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10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Bayesian explanation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20939-F745-7146-8129-84D26CE60E10}"/>
              </a:ext>
            </a:extLst>
          </p:cNvPr>
          <p:cNvSpPr txBox="1"/>
          <p:nvPr/>
        </p:nvSpPr>
        <p:spPr>
          <a:xfrm>
            <a:off x="51242" y="6612397"/>
            <a:ext cx="821945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en.wikipedia.org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/wiki/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Monty_Hall_problem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#/media/File:Monty_Hall_Problem_-_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Standard_probabilities.svg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F8B613-455B-5C9E-6F8C-03279B995227}"/>
              </a:ext>
            </a:extLst>
          </p:cNvPr>
          <p:cNvSpPr/>
          <p:nvPr/>
        </p:nvSpPr>
        <p:spPr>
          <a:xfrm>
            <a:off x="1227247" y="1652639"/>
            <a:ext cx="6689504" cy="14179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8" name="Picture 2" descr="undefined">
            <a:extLst>
              <a:ext uri="{FF2B5EF4-FFF2-40B4-BE49-F238E27FC236}">
                <a16:creationId xmlns:a16="http://schemas.microsoft.com/office/drawing/2014/main" id="{DF89B0E2-45EB-D5AA-1D9C-4BC505CB8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391" y="1338948"/>
            <a:ext cx="4814711" cy="481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CA1BEE-C227-B398-F71D-1F0CF68A268A}"/>
              </a:ext>
            </a:extLst>
          </p:cNvPr>
          <p:cNvCxnSpPr/>
          <p:nvPr/>
        </p:nvCxnSpPr>
        <p:spPr>
          <a:xfrm>
            <a:off x="383822" y="3984978"/>
            <a:ext cx="848924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6E8421-8E60-8007-F790-8E38B7AD48FC}"/>
              </a:ext>
            </a:extLst>
          </p:cNvPr>
          <p:cNvSpPr txBox="1"/>
          <p:nvPr/>
        </p:nvSpPr>
        <p:spPr>
          <a:xfrm>
            <a:off x="770047" y="2068164"/>
            <a:ext cx="914400" cy="635642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2/3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3741FA-7D81-DD2F-D328-A4CBA94487B5}"/>
              </a:ext>
            </a:extLst>
          </p:cNvPr>
          <p:cNvSpPr txBox="1"/>
          <p:nvPr/>
        </p:nvSpPr>
        <p:spPr>
          <a:xfrm>
            <a:off x="770047" y="4628894"/>
            <a:ext cx="914400" cy="635642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11659431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#24: Not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www.google.com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url?sa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i&amp;url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=https%3A%2F%2Fflavorbible.com%2F2020%2F05%2F26%2Fdetroit-style-pizza%2F&amp;psig=AOvVaw0By-AlL_n2C9whN9CC2E5C&amp;ust=1681257987653000&amp;source=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images&amp;cd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vfe&amp;ved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=0CBAQjRxqFwoTCLCpwanEoP4CFQAAAAAdAAAAABAS</a:t>
            </a:r>
          </a:p>
        </p:txBody>
      </p:sp>
      <p:pic>
        <p:nvPicPr>
          <p:cNvPr id="2050" name="Picture 2" descr="Detroit Style Pizza - Flavor Bible">
            <a:extLst>
              <a:ext uri="{FF2B5EF4-FFF2-40B4-BE49-F238E27FC236}">
                <a16:creationId xmlns:a16="http://schemas.microsoft.com/office/drawing/2014/main" id="{03FAB440-586F-17C7-C67E-988ACBA0D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1047750"/>
            <a:ext cx="635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6002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HW: ROC out your cake 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/commons/6/6b/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Roccurves.png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1442" name="Picture 2">
            <a:extLst>
              <a:ext uri="{FF2B5EF4-FFF2-40B4-BE49-F238E27FC236}">
                <a16:creationId xmlns:a16="http://schemas.microsoft.com/office/drawing/2014/main" id="{0ED5D9E2-619F-1B4A-9434-AD1092054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990" y="2796536"/>
            <a:ext cx="4018175" cy="389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F864F2-123E-4141-8410-ADB301EFA097}"/>
              </a:ext>
            </a:extLst>
          </p:cNvPr>
          <p:cNvSpPr txBox="1"/>
          <p:nvPr/>
        </p:nvSpPr>
        <p:spPr>
          <a:xfrm>
            <a:off x="490265" y="3461379"/>
            <a:ext cx="3747725" cy="203962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TPR = TP / (TP + FN)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endParaRPr lang="en-US" sz="2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FPR = FP / (FP + TN)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endParaRPr lang="en-US" sz="2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75013-6C34-574F-A8D9-EE5DF187223A}"/>
              </a:ext>
            </a:extLst>
          </p:cNvPr>
          <p:cNvSpPr txBox="1"/>
          <p:nvPr/>
        </p:nvSpPr>
        <p:spPr>
          <a:xfrm>
            <a:off x="406400" y="990764"/>
            <a:ext cx="8585200" cy="213819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Generate your (FPR, TPR) for cake scores 1–5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Plot a curve and measure (or estimate) AUC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451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Information theory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20939-F745-7146-8129-84D26CE60E10}"/>
              </a:ext>
            </a:extLst>
          </p:cNvPr>
          <p:cNvSpPr txBox="1"/>
          <p:nvPr/>
        </p:nvSpPr>
        <p:spPr>
          <a:xfrm>
            <a:off x="51242" y="6612397"/>
            <a:ext cx="821945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en.wikipedia.org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/wiki/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Monty_Hall_problem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#/media/File:Monty_Hall_Problem_-_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Standard_probabilities.svg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F8B613-455B-5C9E-6F8C-03279B995227}"/>
              </a:ext>
            </a:extLst>
          </p:cNvPr>
          <p:cNvSpPr/>
          <p:nvPr/>
        </p:nvSpPr>
        <p:spPr>
          <a:xfrm>
            <a:off x="689633" y="1749649"/>
            <a:ext cx="2622264" cy="14179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E169F0-AF61-5943-B2AF-43618656EBC8}"/>
              </a:ext>
            </a:extLst>
          </p:cNvPr>
          <p:cNvSpPr txBox="1"/>
          <p:nvPr/>
        </p:nvSpPr>
        <p:spPr>
          <a:xfrm>
            <a:off x="186495" y="2094314"/>
            <a:ext cx="4091994" cy="830997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H(</a:t>
            </a:r>
            <a:r>
              <a:rPr lang="en-US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X=1–3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 sum(1-3)[1/3 * log</a:t>
            </a:r>
            <a:r>
              <a:rPr lang="en-US" sz="2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(1/3)] = 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1.58 bits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308962-544F-D950-7674-9103E571076F}"/>
              </a:ext>
            </a:extLst>
          </p:cNvPr>
          <p:cNvGrpSpPr/>
          <p:nvPr/>
        </p:nvGrpSpPr>
        <p:grpSpPr>
          <a:xfrm>
            <a:off x="4507203" y="922156"/>
            <a:ext cx="4091994" cy="2397034"/>
            <a:chOff x="1379647" y="1805039"/>
            <a:chExt cx="6689505" cy="3918620"/>
          </a:xfrm>
        </p:grpSpPr>
        <p:pic>
          <p:nvPicPr>
            <p:cNvPr id="10" name="Picture 2" descr="The Monty Hall Problem – Mathematical Mysteries">
              <a:extLst>
                <a:ext uri="{FF2B5EF4-FFF2-40B4-BE49-F238E27FC236}">
                  <a16:creationId xmlns:a16="http://schemas.microsoft.com/office/drawing/2014/main" id="{31B7F619-866B-EA2F-29C8-B807C58C73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647" y="1862859"/>
              <a:ext cx="6689505" cy="386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D58F42F-300D-92A4-6E0F-E9B17D9D8F64}"/>
                </a:ext>
              </a:extLst>
            </p:cNvPr>
            <p:cNvSpPr/>
            <p:nvPr/>
          </p:nvSpPr>
          <p:spPr>
            <a:xfrm>
              <a:off x="1379647" y="1805039"/>
              <a:ext cx="6689504" cy="14179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" name="Picture 2" descr="undefined">
            <a:extLst>
              <a:ext uri="{FF2B5EF4-FFF2-40B4-BE49-F238E27FC236}">
                <a16:creationId xmlns:a16="http://schemas.microsoft.com/office/drawing/2014/main" id="{28B3455C-90C3-1744-8409-615180BFE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124" y="3893499"/>
            <a:ext cx="2524876" cy="252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EBF9C12-B19D-5D36-B6EF-0567679DEDBA}"/>
              </a:ext>
            </a:extLst>
          </p:cNvPr>
          <p:cNvSpPr txBox="1"/>
          <p:nvPr/>
        </p:nvSpPr>
        <p:spPr>
          <a:xfrm>
            <a:off x="0" y="4730000"/>
            <a:ext cx="5095124" cy="1200329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H(</a:t>
            </a:r>
            <a:r>
              <a:rPr lang="en-US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X=1,2 or X=1,3 or X=2,3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      - sum(1/3 * log</a:t>
            </a:r>
            <a:r>
              <a:rPr lang="en-US" sz="2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(1/3) + 2/3 log</a:t>
            </a:r>
            <a:r>
              <a:rPr lang="en-US" sz="2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(2/3)] = 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0.918 bits</a:t>
            </a:r>
          </a:p>
        </p:txBody>
      </p:sp>
    </p:spTree>
    <p:extLst>
      <p:ext uri="{BB962C8B-B14F-4D97-AF65-F5344CB8AC3E}">
        <p14:creationId xmlns:p14="http://schemas.microsoft.com/office/powerpoint/2010/main" val="248801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How do we evaluate information?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57790" y="1056113"/>
            <a:ext cx="8628419" cy="113982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Class activity (10 mins): </a:t>
            </a:r>
            <a:r>
              <a:rPr lang="en-US" sz="3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questions should we ask about data/datasets?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0BD88-28AA-AE42-8723-365D87B22AF2}"/>
              </a:ext>
            </a:extLst>
          </p:cNvPr>
          <p:cNvSpPr txBox="1"/>
          <p:nvPr/>
        </p:nvSpPr>
        <p:spPr>
          <a:xfrm>
            <a:off x="0" y="6538912"/>
            <a:ext cx="559919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www.tampabay.com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/resizer/geVYWof5v2nP75k6cGzYunNkMRc=/1400x2500/smart/arc-anglerfish-arc2-prod-tbt.s3.amazonaws.com/public/KAE7GFWHDQI6TBKNIBWI6S7HAY.jpg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44840E-B431-554A-A6C1-4625487FE1EF}"/>
              </a:ext>
            </a:extLst>
          </p:cNvPr>
          <p:cNvSpPr txBox="1"/>
          <p:nvPr/>
        </p:nvSpPr>
        <p:spPr>
          <a:xfrm>
            <a:off x="638582" y="3229681"/>
            <a:ext cx="7866833" cy="15025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4800" dirty="0">
                <a:solidFill>
                  <a:schemeClr val="tx2"/>
                </a:solidFill>
                <a:latin typeface="Optima" panose="02000503060000020004" pitchFamily="2" charset="0"/>
              </a:rPr>
              <a:t>Supplementary Dataset 1</a:t>
            </a:r>
          </a:p>
        </p:txBody>
      </p:sp>
    </p:spTree>
    <p:extLst>
      <p:ext uri="{BB962C8B-B14F-4D97-AF65-F5344CB8AC3E}">
        <p14:creationId xmlns:p14="http://schemas.microsoft.com/office/powerpoint/2010/main" val="400323740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ALIBRI - ELH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 w="12700">
          <a:noFill/>
        </a:ln>
      </a:spPr>
      <a:bodyPr vert="horz" lIns="91440" tIns="45720" rIns="91440" bIns="45720" rtlCol="0">
        <a:noAutofit/>
      </a:bodyPr>
      <a:lstStyle>
        <a:defPPr marL="342900" indent="-342900" fontAlgn="auto">
          <a:spcBef>
            <a:spcPts val="0"/>
          </a:spcBef>
          <a:spcAft>
            <a:spcPts val="600"/>
          </a:spcAft>
          <a:buClr>
            <a:srgbClr val="0070C0"/>
          </a:buClr>
          <a:buSzPct val="100000"/>
          <a:buFont typeface="Wingdings" pitchFamily="2" charset="2"/>
          <a:buChar char="§"/>
          <a:defRPr sz="2800" dirty="0">
            <a:solidFill>
              <a:prstClr val="black"/>
            </a:solidFill>
            <a:latin typeface="Calibri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41891</TotalTime>
  <Words>2877</Words>
  <Application>Microsoft Macintosh PowerPoint</Application>
  <PresentationFormat>On-screen Show (4:3)</PresentationFormat>
  <Paragraphs>310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Arial</vt:lpstr>
      <vt:lpstr>Calibri</vt:lpstr>
      <vt:lpstr>Garamond</vt:lpstr>
      <vt:lpstr>Helvetica Neue</vt:lpstr>
      <vt:lpstr>Optima</vt:lpstr>
      <vt:lpstr>Default Design</vt:lpstr>
      <vt:lpstr>Office Theme</vt:lpstr>
      <vt:lpstr>Evaluating Information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William S Noble</dc:creator>
  <cp:lastModifiedBy>Brian Beliveau           he.him</cp:lastModifiedBy>
  <cp:revision>783</cp:revision>
  <cp:lastPrinted>2022-04-07T23:03:33Z</cp:lastPrinted>
  <dcterms:created xsi:type="dcterms:W3CDTF">2008-01-08T19:18:25Z</dcterms:created>
  <dcterms:modified xsi:type="dcterms:W3CDTF">2023-04-12T18:10:14Z</dcterms:modified>
</cp:coreProperties>
</file>